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1"/>
  </p:notesMasterIdLst>
  <p:sldIdLst>
    <p:sldId id="859" r:id="rId2"/>
    <p:sldId id="1140" r:id="rId3"/>
    <p:sldId id="1142" r:id="rId4"/>
    <p:sldId id="1143" r:id="rId5"/>
    <p:sldId id="1144" r:id="rId6"/>
    <p:sldId id="1145" r:id="rId7"/>
    <p:sldId id="1146" r:id="rId8"/>
    <p:sldId id="1147" r:id="rId9"/>
    <p:sldId id="1148" r:id="rId10"/>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9B97A"/>
    <a:srgbClr val="1EB26A"/>
    <a:srgbClr val="E3F2E7"/>
    <a:srgbClr val="FF0000"/>
    <a:srgbClr val="8DC369"/>
    <a:srgbClr val="009900"/>
    <a:srgbClr val="62812B"/>
    <a:srgbClr val="A0C83C"/>
    <a:srgbClr val="006C45"/>
    <a:srgbClr val="009B6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14" autoAdjust="0"/>
    <p:restoredTop sz="94606" autoAdjust="0"/>
  </p:normalViewPr>
  <p:slideViewPr>
    <p:cSldViewPr>
      <p:cViewPr varScale="1">
        <p:scale>
          <a:sx n="111" d="100"/>
          <a:sy n="111" d="100"/>
        </p:scale>
        <p:origin x="510" y="120"/>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2025/9/18</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extLst>
      <p:ext uri="{BB962C8B-B14F-4D97-AF65-F5344CB8AC3E}">
        <p14:creationId xmlns:p14="http://schemas.microsoft.com/office/powerpoint/2010/main" val="26346886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 初中英语阅读组合训练 九年级</a:t>
            </a:r>
            <a:r>
              <a:rPr lang="en-US" altLang="zh-CN" sz="2000" dirty="0" smtClean="0">
                <a:solidFill>
                  <a:prstClr val="black"/>
                </a:solidFill>
                <a:latin typeface="楷体" panose="02010609060101010101" pitchFamily="49" charset="-122"/>
                <a:ea typeface="楷体" panose="02010609060101010101" pitchFamily="49" charset="-122"/>
              </a:rPr>
              <a:t>+</a:t>
            </a:r>
            <a:r>
              <a:rPr lang="zh-CN" altLang="en-US" sz="2000" dirty="0" smtClean="0">
                <a:solidFill>
                  <a:prstClr val="black"/>
                </a:solidFill>
                <a:latin typeface="楷体" panose="02010609060101010101" pitchFamily="49" charset="-122"/>
                <a:ea typeface="楷体" panose="02010609060101010101" pitchFamily="49" charset="-122"/>
              </a:rPr>
              <a:t>中考 浙江专版</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2025/9/18</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1" y="1988840"/>
            <a:ext cx="12190412" cy="1338828"/>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a:t>
            </a:r>
            <a:r>
              <a:rPr lang="zh-CN" altLang="en-US" sz="540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一部分   基础过关篇</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1" y="3274709"/>
            <a:ext cx="12190412" cy="106939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基础过关</a:t>
            </a:r>
            <a:r>
              <a:rPr lang="en-US" altLang="zh-CN" sz="4800" b="0" smtClean="0">
                <a:solidFill>
                  <a:srgbClr val="000000"/>
                </a:solidFill>
                <a:latin typeface="+mn-lt"/>
                <a:ea typeface="微软雅黑" panose="020B0503020204020204" pitchFamily="34" charset="-122"/>
                <a:cs typeface="微软雅黑" panose="020B0503020204020204" pitchFamily="34" charset="-122"/>
              </a:rPr>
              <a:t>6</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9998" y="2514778"/>
            <a:ext cx="11485848" cy="1130246"/>
          </a:xfrm>
        </p:spPr>
        <p:txBody>
          <a:bodyPr/>
          <a:lstStyle/>
          <a:p>
            <a:pPr hangingPunct="0">
              <a:spcAft>
                <a:spcPts val="0"/>
              </a:spcAf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本文</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介绍了罗宾</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格林菲尔德用自己的实际行动宣传环保</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帮助更多的人过上更环保的生活的故事。</a:t>
            </a:r>
            <a:endParaRPr lang="zh-CN" alt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语篇导航-DA.eps" descr="id:2147487930;FounderCES"/>
          <p:cNvPicPr/>
          <p:nvPr/>
        </p:nvPicPr>
        <p:blipFill>
          <a:blip r:embed="rId2"/>
          <a:stretch>
            <a:fillRect/>
          </a:stretch>
        </p:blipFill>
        <p:spPr>
          <a:xfrm>
            <a:off x="478582" y="2564904"/>
            <a:ext cx="2204616" cy="538728"/>
          </a:xfrm>
          <a:prstGeom prst="rect">
            <a:avLst/>
          </a:prstGeom>
        </p:spPr>
      </p:pic>
      <p:pic>
        <p:nvPicPr>
          <p:cNvPr id="4" name="图片 3"/>
          <p:cNvPicPr>
            <a:picLocks noChangeAspect="1"/>
          </p:cNvPicPr>
          <p:nvPr/>
        </p:nvPicPr>
        <p:blipFill>
          <a:blip r:embed="rId3">
            <a:clrChange>
              <a:clrFrom>
                <a:srgbClr val="FFFFFF"/>
              </a:clrFrom>
              <a:clrTo>
                <a:srgbClr val="FFFFFF">
                  <a:alpha val="0"/>
                </a:srgbClr>
              </a:clrTo>
            </a:clrChange>
          </a:blip>
          <a:stretch>
            <a:fillRect/>
          </a:stretch>
        </p:blipFill>
        <p:spPr>
          <a:xfrm>
            <a:off x="262558" y="963469"/>
            <a:ext cx="11593288" cy="1529427"/>
          </a:xfrm>
          <a:prstGeom prst="rect">
            <a:avLst/>
          </a:prstGeom>
        </p:spPr>
      </p:pic>
    </p:spTree>
    <p:extLst>
      <p:ext uri="{BB962C8B-B14F-4D97-AF65-F5344CB8AC3E}">
        <p14:creationId xmlns:p14="http://schemas.microsoft.com/office/powerpoint/2010/main" val="216112513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694815"/>
            <a:ext cx="11485848" cy="2238241"/>
          </a:xfrm>
        </p:spPr>
        <p:txBody>
          <a:bodyPr/>
          <a:lstStyle/>
          <a:p>
            <a:pPr indent="715963" hangingPunct="0">
              <a:spcAft>
                <a:spcPts val="0"/>
              </a:spcAft>
              <a:tabLst>
                <a:tab pos="585089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Have you ever tried bathing only in rivers, lakes, or waterfalls for a year</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Or have you cycled 7,600 kilometres across America on a bamboo bike for 104 days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These adventures sound crazy</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But actually, they were done by Robin Greenfield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lot of people know him because of his environment-friendly actions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58165789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36816"/>
            <a:ext cx="11485848" cy="3416320"/>
          </a:xfrm>
        </p:spPr>
        <p:txBody>
          <a:bodyPr/>
          <a:lstStyle/>
          <a:p>
            <a:pPr indent="609600" hangingPunct="0">
              <a:spcAft>
                <a:spcPts val="0"/>
              </a:spcAft>
              <a:tabLst>
                <a:tab pos="585089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One of his most famous adventures was the “Trash Walk” in Los Angeles in 2020</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 30 days, Robin collected every piece of trash</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垃圾</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he made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By the end of this adventure, he walked around cities wearing an eye-catching “trash suit”, which was made of plastic bottles and cans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strange clothes surprised people and made them talk about their own habits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 hoped people would see this and think “What would my trash suit look like</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How much rubbish do I really produce</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18967078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40768"/>
            <a:ext cx="11485848" cy="4524315"/>
          </a:xfrm>
        </p:spPr>
        <p:txBody>
          <a:bodyPr/>
          <a:lstStyle/>
          <a:p>
            <a:pPr indent="609600" hangingPunct="0">
              <a:spcAft>
                <a:spcPts val="0"/>
              </a:spcAft>
              <a:tabLst>
                <a:tab pos="585089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 help more people live greener, Robin has made a lot of efforts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 made teaching videos like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Story</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Stuff</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to show where trash came from</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 also wrote a book called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Food</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Freedom</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to encourage people to grow their own food and buy from nearby farmers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 he donated most of his money to the communities so that they could grow their own healthy food in gardens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585089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Through his actions, he inspires people worldwide to lead a zero-waste lifestyle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“If everyone does a little bit,” he says, “we can make our planet cleaner</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His story proves that everyone’s efforts, combined with teamwork, can make a big difference all over the world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27178598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986136"/>
            <a:ext cx="11485848" cy="2862322"/>
          </a:xfrm>
        </p:spPr>
        <p:txBody>
          <a:bodyPr/>
          <a:lstStyle/>
          <a:p>
            <a:pPr hangingPunct="0">
              <a:spcAft>
                <a:spcPts val="0"/>
              </a:spcAft>
              <a:tabLst>
                <a:tab pos="585089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made Robin famous according to Paragraph 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His world records of bike riding</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His excellent abilities to exercise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His experiences of travelling about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His actions to protect environment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919256" y="1111232"/>
            <a:ext cx="407484" cy="461665"/>
          </a:xfrm>
          <a:prstGeom prst="rect">
            <a:avLst/>
          </a:prstGeom>
        </p:spPr>
        <p:txBody>
          <a:bodyPr wrap="none">
            <a:spAutoFit/>
          </a:bodyPr>
          <a:lstStyle/>
          <a:p>
            <a:r>
              <a:rPr lang="en-US" altLang="zh-CN" sz="2400"/>
              <a:t>D</a:t>
            </a:r>
            <a:endParaRPr lang="zh-CN" altLang="en-US"/>
          </a:p>
        </p:txBody>
      </p:sp>
      <p:sp>
        <p:nvSpPr>
          <p:cNvPr id="5" name="内容占位符 1"/>
          <p:cNvSpPr txBox="1">
            <a:spLocks/>
          </p:cNvSpPr>
          <p:nvPr/>
        </p:nvSpPr>
        <p:spPr bwMode="auto">
          <a:xfrm>
            <a:off x="360854" y="3762906"/>
            <a:ext cx="11485848"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dist"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细节理解题。根据第一段中的</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 lot of people know him </a:t>
            </a:r>
            <a:r>
              <a:rPr lang="en-US" altLang="zh-CN" b="1" u="wavy" smtClean="0">
                <a:solidFill>
                  <a:srgbClr val="FF0000"/>
                </a:solidFill>
                <a:uFill>
                  <a:solidFill>
                    <a:srgbClr val="00FFFF"/>
                  </a:solidFill>
                </a:uFill>
                <a:latin typeface="Times New Roman" panose="02020603050405020304" pitchFamily="18" charset="0"/>
                <a:ea typeface="宋体" panose="02010600030101010101" pitchFamily="2" charset="-122"/>
                <a:cs typeface="Times New Roman" panose="02020603050405020304" pitchFamily="18" charset="0"/>
              </a:rPr>
              <a:t>because of</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his </a:t>
            </a:r>
          </a:p>
          <a:p>
            <a:pPr eaLnBrk="1" hangingPunct="0">
              <a:spcAft>
                <a:spcPts val="0"/>
              </a:spcAft>
            </a:pPr>
            <a:endPar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environment-friendly actions.”</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罗宾</a:t>
            </a:r>
            <a:r>
              <a:rPr lang="en-US" altLang="zh-CN" b="1" smtClean="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格林菲尔德因其环保行动而闻名。故选</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图片 6"/>
          <p:cNvPicPr>
            <a:picLocks noChangeAspect="1"/>
          </p:cNvPicPr>
          <p:nvPr/>
        </p:nvPicPr>
        <p:blipFill>
          <a:blip r:embed="rId2"/>
          <a:stretch>
            <a:fillRect/>
          </a:stretch>
        </p:blipFill>
        <p:spPr>
          <a:xfrm>
            <a:off x="2888844" y="4389096"/>
            <a:ext cx="7880755" cy="543500"/>
          </a:xfrm>
          <a:prstGeom prst="rect">
            <a:avLst/>
          </a:prstGeom>
        </p:spPr>
      </p:pic>
    </p:spTree>
    <p:extLst>
      <p:ext uri="{BB962C8B-B14F-4D97-AF65-F5344CB8AC3E}">
        <p14:creationId xmlns:p14="http://schemas.microsoft.com/office/powerpoint/2010/main" val="12252559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862322"/>
          </a:xfrm>
        </p:spPr>
        <p:txBody>
          <a:bodyPr/>
          <a:lstStyle/>
          <a:p>
            <a:pPr hangingPunct="0">
              <a:spcAft>
                <a:spcPts val="0"/>
              </a:spcAft>
              <a:tabLst>
                <a:tab pos="585089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Why did Robin wear the “trash suit”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 show his special dressing style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 make videos for a programme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 remind people of the trash problem</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 save money for buying new clothes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919256" y="862590"/>
            <a:ext cx="407484" cy="461665"/>
          </a:xfrm>
          <a:prstGeom prst="rect">
            <a:avLst/>
          </a:prstGeom>
        </p:spPr>
        <p:txBody>
          <a:bodyPr wrap="none">
            <a:spAutoFit/>
          </a:bodyPr>
          <a:lstStyle/>
          <a:p>
            <a:r>
              <a:rPr lang="en-US" altLang="zh-CN" sz="2400"/>
              <a:t>C</a:t>
            </a:r>
            <a:endParaRPr lang="zh-CN" altLang="en-US"/>
          </a:p>
        </p:txBody>
      </p:sp>
      <p:sp>
        <p:nvSpPr>
          <p:cNvPr id="6" name="内容占位符 2"/>
          <p:cNvSpPr txBox="1">
            <a:spLocks/>
          </p:cNvSpPr>
          <p:nvPr/>
        </p:nvSpPr>
        <p:spPr bwMode="auto">
          <a:xfrm>
            <a:off x="360854" y="3568948"/>
            <a:ext cx="11485848" cy="2308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推理判断题。根据第二段中的</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“he walked around cities wearing an eye-catching ‘trash suit’... He hoped people would see this and think ‘What would my trash suit look like</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How much rubbish do I really produce</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罗宾穿着</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“trash suit”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是为了引发人们对自身垃圾产生量的反思</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目的是提醒人们垃圾问题。故选</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7344664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080946"/>
            <a:ext cx="11485848" cy="1938992"/>
          </a:xfrm>
        </p:spPr>
        <p:txBody>
          <a:bodyPr/>
          <a:lstStyle/>
          <a:p>
            <a:pPr hangingPunct="0">
              <a:spcAft>
                <a:spcPts val="0"/>
              </a:spcAft>
              <a:tabLst>
                <a:tab pos="5850890" algn="l"/>
              </a:tabLst>
            </a:pPr>
            <a:r>
              <a:rPr lang="zh-CN"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a:solidFill>
                  <a:srgbClr val="00B0F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sz="200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000" smtClean="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000" smtClean="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a:t>
            </a:r>
            <a:r>
              <a:rPr lang="en-US"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did Robin do to help people lead a green life</a:t>
            </a:r>
            <a:r>
              <a:rPr lang="zh-CN"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p>
          <a:p>
            <a:pPr hangingPunct="0">
              <a:spcAft>
                <a:spcPts val="0"/>
              </a:spcAft>
              <a:tabLst>
                <a:tab pos="5850890" algn="l"/>
              </a:tabLst>
            </a:pPr>
            <a:r>
              <a:rPr lang="zh-CN" altLang="zh-CN" sz="2000">
                <a:solidFill>
                  <a:srgbClr val="000000"/>
                </a:solidFill>
                <a:latin typeface="Times New Roman" panose="02020603050405020304" pitchFamily="18" charset="0"/>
                <a:ea typeface="宋体" panose="02010600030101010101" pitchFamily="2" charset="-122"/>
                <a:cs typeface="宋体" panose="02010600030101010101" pitchFamily="2" charset="-122"/>
              </a:rPr>
              <a:t>①</a:t>
            </a:r>
            <a:r>
              <a:rPr lang="en-US"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 made videos to teach people</a:t>
            </a:r>
            <a:r>
              <a:rPr lang="en-US" altLang="zh-CN" sz="20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zh-CN" altLang="zh-CN" sz="2000"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②</a:t>
            </a:r>
            <a:r>
              <a:rPr lang="en-US"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 built a farm to teach farmers</a:t>
            </a:r>
            <a:r>
              <a:rPr lang="en-US" altLang="zh-CN" sz="20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zh-CN" altLang="zh-CN" sz="2000">
                <a:solidFill>
                  <a:srgbClr val="000000"/>
                </a:solidFill>
                <a:latin typeface="Times New Roman" panose="02020603050405020304" pitchFamily="18" charset="0"/>
                <a:ea typeface="宋体" panose="02010600030101010101" pitchFamily="2" charset="-122"/>
                <a:cs typeface="宋体" panose="02010600030101010101" pitchFamily="2" charset="-122"/>
              </a:rPr>
              <a:t>③</a:t>
            </a:r>
            <a:r>
              <a:rPr lang="en-US"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 wrote a book on food growing</a:t>
            </a:r>
            <a:r>
              <a:rPr lang="en-US" altLang="zh-CN" sz="20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zh-CN" altLang="zh-CN" sz="2000"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④</a:t>
            </a:r>
            <a:r>
              <a:rPr lang="en-US"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 gave money to the communities</a:t>
            </a:r>
            <a:r>
              <a:rPr lang="en-US" altLang="zh-CN" sz="20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0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000">
                <a:solidFill>
                  <a:srgbClr val="000000"/>
                </a:solidFill>
                <a:latin typeface="Times New Roman" panose="02020603050405020304" pitchFamily="18" charset="0"/>
                <a:ea typeface="宋体" panose="02010600030101010101" pitchFamily="2" charset="-122"/>
                <a:cs typeface="宋体" panose="02010600030101010101" pitchFamily="2" charset="-122"/>
              </a:rPr>
              <a:t>①②</a:t>
            </a:r>
            <a:r>
              <a:rPr lang="zh-CN" altLang="zh-CN" sz="2000"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③</a:t>
            </a:r>
            <a:r>
              <a:rPr lang="en-US"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r>
              <a:rPr lang="en-US" altLang="zh-CN" sz="20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000">
                <a:solidFill>
                  <a:srgbClr val="000000"/>
                </a:solidFill>
                <a:latin typeface="Times New Roman" panose="02020603050405020304" pitchFamily="18" charset="0"/>
                <a:ea typeface="宋体" panose="02010600030101010101" pitchFamily="2" charset="-122"/>
                <a:cs typeface="宋体" panose="02010600030101010101" pitchFamily="2" charset="-122"/>
              </a:rPr>
              <a:t>①②④</a:t>
            </a:r>
            <a:r>
              <a:rPr lang="en-US"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t>
            </a:r>
            <a:r>
              <a:rPr lang="en-US" altLang="zh-CN" sz="20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000">
                <a:solidFill>
                  <a:srgbClr val="000000"/>
                </a:solidFill>
                <a:latin typeface="Times New Roman" panose="02020603050405020304" pitchFamily="18" charset="0"/>
                <a:ea typeface="宋体" panose="02010600030101010101" pitchFamily="2" charset="-122"/>
                <a:cs typeface="宋体" panose="02010600030101010101" pitchFamily="2" charset="-122"/>
              </a:rPr>
              <a:t>①③④</a:t>
            </a:r>
            <a:r>
              <a:rPr lang="en-US"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a:t>
            </a:r>
            <a:r>
              <a:rPr lang="en-US" altLang="zh-CN" sz="20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000">
                <a:solidFill>
                  <a:srgbClr val="000000"/>
                </a:solidFill>
                <a:latin typeface="Times New Roman" panose="02020603050405020304" pitchFamily="18" charset="0"/>
                <a:ea typeface="宋体" panose="02010600030101010101" pitchFamily="2" charset="-122"/>
                <a:cs typeface="宋体" panose="02010600030101010101" pitchFamily="2" charset="-122"/>
              </a:rPr>
              <a:t>②③④</a:t>
            </a:r>
            <a:endParaRPr lang="zh-CN" alt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clrChange>
              <a:clrFrom>
                <a:srgbClr val="FFFFFF"/>
              </a:clrFrom>
              <a:clrTo>
                <a:srgbClr val="FFFFFF">
                  <a:alpha val="0"/>
                </a:srgbClr>
              </a:clrTo>
            </a:clrChange>
          </a:blip>
          <a:stretch>
            <a:fillRect/>
          </a:stretch>
        </p:blipFill>
        <p:spPr>
          <a:xfrm>
            <a:off x="1774726" y="1099530"/>
            <a:ext cx="2952328" cy="503433"/>
          </a:xfrm>
          <a:prstGeom prst="rect">
            <a:avLst/>
          </a:prstGeom>
        </p:spPr>
      </p:pic>
      <p:sp>
        <p:nvSpPr>
          <p:cNvPr id="5" name="矩形 4"/>
          <p:cNvSpPr/>
          <p:nvPr/>
        </p:nvSpPr>
        <p:spPr>
          <a:xfrm>
            <a:off x="694606" y="1141921"/>
            <a:ext cx="484428" cy="461665"/>
          </a:xfrm>
          <a:prstGeom prst="rect">
            <a:avLst/>
          </a:prstGeom>
        </p:spPr>
        <p:txBody>
          <a:bodyPr wrap="none">
            <a:spAutoFit/>
          </a:bodyPr>
          <a:lstStyle/>
          <a:p>
            <a:r>
              <a:rPr lang="en-US" altLang="zh-CN" sz="2400"/>
              <a:t> C</a:t>
            </a:r>
            <a:endParaRPr lang="zh-CN" altLang="en-US"/>
          </a:p>
        </p:txBody>
      </p:sp>
      <p:sp>
        <p:nvSpPr>
          <p:cNvPr id="6" name="内容占位符 3"/>
          <p:cNvSpPr txBox="1">
            <a:spLocks/>
          </p:cNvSpPr>
          <p:nvPr/>
        </p:nvSpPr>
        <p:spPr bwMode="auto">
          <a:xfrm>
            <a:off x="360854" y="2899730"/>
            <a:ext cx="11485848" cy="32655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细节理解题。根据第三段中的</a:t>
            </a:r>
            <a:r>
              <a:rPr lang="en-US"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“To help more people live greener, Robin has made a lot of efforts. He made teaching videos like </a:t>
            </a:r>
            <a:r>
              <a:rPr lang="en-US" altLang="zh-CN" sz="2000" b="1" i="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b="1" i="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Story</a:t>
            </a:r>
            <a:r>
              <a:rPr lang="en-US"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b="1" i="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b="1" i="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Stuff</a:t>
            </a:r>
            <a:r>
              <a:rPr lang="en-US"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to show where trash came from. He also wrote a book called </a:t>
            </a:r>
            <a:r>
              <a:rPr lang="en-US" altLang="zh-CN" sz="2000" b="1" i="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Food</a:t>
            </a:r>
            <a:r>
              <a:rPr lang="en-US"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b="1" i="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Freedom</a:t>
            </a:r>
            <a:r>
              <a:rPr lang="en-US"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to encourage people to grow their own food and buy from nearby farmers. And he donated most of his money to the communities so that they could grow their own healthy food in gardens.”</a:t>
            </a:r>
            <a:r>
              <a:rPr lang="zh-CN"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为了帮助更多的人过上更环保的生活</a:t>
            </a:r>
            <a:r>
              <a:rPr lang="en-US"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罗宾制作了《东西的故事》等教学视频</a:t>
            </a:r>
            <a:r>
              <a:rPr lang="en-US"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展示垃圾的来源；他还写了一本名为《食物自由》的书</a:t>
            </a:r>
            <a:r>
              <a:rPr lang="en-US"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鼓励人们自己种植食物</a:t>
            </a:r>
            <a:r>
              <a:rPr lang="en-US"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并从附近的农民那里购买；他把大部分钱捐给了社区</a:t>
            </a:r>
            <a:r>
              <a:rPr lang="en-US"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这样他们就可以在花园里种植自己的健康食品。故选</a:t>
            </a:r>
            <a:r>
              <a:rPr lang="en-US"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4033431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50176"/>
            <a:ext cx="11485848" cy="2862322"/>
          </a:xfrm>
        </p:spPr>
        <p:txBody>
          <a:bodyPr/>
          <a:lstStyle/>
          <a:p>
            <a:pPr hangingPunct="0">
              <a:spcAft>
                <a:spcPts val="0"/>
              </a:spcAft>
              <a:tabLst>
                <a:tab pos="585089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can be the best title of this passage</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Green City That Has Zero Waste</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Green Man Who Protects the Planet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Green Charity That Fights for Nature</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Green Project That Helps Reduce Waste</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1990750" y="1340768"/>
            <a:ext cx="3357939" cy="498559"/>
          </a:xfrm>
          <a:prstGeom prst="rect">
            <a:avLst/>
          </a:prstGeom>
        </p:spPr>
      </p:pic>
      <p:sp>
        <p:nvSpPr>
          <p:cNvPr id="5" name="矩形 4"/>
          <p:cNvSpPr/>
          <p:nvPr/>
        </p:nvSpPr>
        <p:spPr>
          <a:xfrm>
            <a:off x="910630" y="1375272"/>
            <a:ext cx="389850" cy="461665"/>
          </a:xfrm>
          <a:prstGeom prst="rect">
            <a:avLst/>
          </a:prstGeom>
        </p:spPr>
        <p:txBody>
          <a:bodyPr wrap="none">
            <a:spAutoFit/>
          </a:bodyPr>
          <a:lstStyle/>
          <a:p>
            <a:r>
              <a:rPr lang="en-US" altLang="zh-CN" sz="2400"/>
              <a:t>B</a:t>
            </a:r>
            <a:endParaRPr lang="zh-CN" altLang="en-US"/>
          </a:p>
        </p:txBody>
      </p:sp>
      <p:sp>
        <p:nvSpPr>
          <p:cNvPr id="6" name="内容占位符 4"/>
          <p:cNvSpPr txBox="1">
            <a:spLocks/>
          </p:cNvSpPr>
          <p:nvPr/>
        </p:nvSpPr>
        <p:spPr bwMode="auto">
          <a:xfrm>
            <a:off x="360854" y="4070228"/>
            <a:ext cx="11485848" cy="10869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标题归纳题。本文介绍了罗宾</a:t>
            </a:r>
            <a:r>
              <a:rPr lang="en-US" altLang="zh-CN" sz="2300" b="1" smtClean="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格林菲尔德用自己的实际行动宣传环保</a:t>
            </a:r>
            <a:r>
              <a:rPr lang="en-US"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帮助更多的人过上更环保的生活的故事。</a:t>
            </a:r>
            <a:r>
              <a:rPr lang="en-US"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选项</a:t>
            </a:r>
            <a:r>
              <a:rPr lang="en-US"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一个保护地球的环保人</a:t>
            </a:r>
            <a:r>
              <a:rPr lang="en-US"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符合题意。故选</a:t>
            </a:r>
            <a:r>
              <a:rPr lang="en-US"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2715637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438</TotalTime>
  <Words>657</Words>
  <Application>Microsoft Office PowerPoint</Application>
  <PresentationFormat>自定义</PresentationFormat>
  <Paragraphs>36</Paragraphs>
  <Slides>9</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9</vt:i4>
      </vt:variant>
    </vt:vector>
  </HeadingPairs>
  <TitlesOfParts>
    <vt:vector size="17" baseType="lpstr">
      <vt:lpstr>黑体</vt:lpstr>
      <vt:lpstr>楷体</vt:lpstr>
      <vt:lpstr>宋体</vt:lpstr>
      <vt:lpstr>微软雅黑</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Administrator</cp:lastModifiedBy>
  <cp:revision>443</cp:revision>
  <dcterms:created xsi:type="dcterms:W3CDTF">2020-11-06T05:24:00Z</dcterms:created>
  <dcterms:modified xsi:type="dcterms:W3CDTF">2025-09-17T18:05:38Z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